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60" r:id="rId3"/>
    <p:sldId id="257" r:id="rId4"/>
    <p:sldId id="258"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D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88" autoAdjust="0"/>
  </p:normalViewPr>
  <p:slideViewPr>
    <p:cSldViewPr>
      <p:cViewPr varScale="1">
        <p:scale>
          <a:sx n="71" d="100"/>
          <a:sy n="71" d="100"/>
        </p:scale>
        <p:origin x="15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00126-BB72-4F17-9005-7F6C59735BE5}" type="datetimeFigureOut">
              <a:rPr lang="en-US" smtClean="0"/>
              <a:t>1/27/2023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CABAB-7810-4625-A938-C53F4FE01FDA}" type="slidenum">
              <a:rPr lang="en-US" smtClean="0"/>
              <a:t>‹#›</a:t>
            </a:fld>
            <a:endParaRPr lang="en-US"/>
          </a:p>
        </p:txBody>
      </p:sp>
    </p:spTree>
    <p:extLst>
      <p:ext uri="{BB962C8B-B14F-4D97-AF65-F5344CB8AC3E}">
        <p14:creationId xmlns:p14="http://schemas.microsoft.com/office/powerpoint/2010/main" val="314981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err="1"/>
              <a:t>Franki</a:t>
            </a:r>
            <a:r>
              <a:rPr lang="en-US" dirty="0"/>
              <a:t>: I never intended on applying</a:t>
            </a:r>
            <a:r>
              <a:rPr lang="en-US" baseline="0" dirty="0"/>
              <a:t> for the leadership academy because I never considered myself a leader. I am usually a quiet and shy person that is usually content being a worker bee. Being a part of ASCLS made me realize that I could help my fellow coworkers and professionals by bringing my knowledge and experience to a leadership position within the society. Fran and Danielle from Wyoming informed be about the leadership academy and all the benefits they have gained through going through the program. After my own research, I realized this program could help me obtain my goals, not only with my job, but within the society. </a:t>
            </a:r>
          </a:p>
          <a:p>
            <a:pPr marL="171450" indent="-171450">
              <a:buFont typeface="Arial" pitchFamily="34" charset="0"/>
              <a:buChar char="•"/>
            </a:pPr>
            <a:r>
              <a:rPr lang="en-US" baseline="0" dirty="0" err="1"/>
              <a:t>Mechelle</a:t>
            </a:r>
            <a:r>
              <a:rPr lang="en-US" baseline="0" dirty="0"/>
              <a:t>:</a:t>
            </a:r>
            <a:endParaRPr lang="en-US" dirty="0"/>
          </a:p>
        </p:txBody>
      </p:sp>
      <p:sp>
        <p:nvSpPr>
          <p:cNvPr id="4" name="Slide Number Placeholder 3"/>
          <p:cNvSpPr>
            <a:spLocks noGrp="1"/>
          </p:cNvSpPr>
          <p:nvPr>
            <p:ph type="sldNum" sz="quarter" idx="10"/>
          </p:nvPr>
        </p:nvSpPr>
        <p:spPr/>
        <p:txBody>
          <a:bodyPr/>
          <a:lstStyle/>
          <a:p>
            <a:fld id="{F6ACABAB-7810-4625-A938-C53F4FE01FDA}" type="slidenum">
              <a:rPr lang="en-US" smtClean="0"/>
              <a:t>2</a:t>
            </a:fld>
            <a:endParaRPr lang="en-US"/>
          </a:p>
        </p:txBody>
      </p:sp>
    </p:spTree>
    <p:extLst>
      <p:ext uri="{BB962C8B-B14F-4D97-AF65-F5344CB8AC3E}">
        <p14:creationId xmlns:p14="http://schemas.microsoft.com/office/powerpoint/2010/main" val="117014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err="1"/>
              <a:t>Franki</a:t>
            </a:r>
            <a:r>
              <a:rPr lang="en-US" dirty="0"/>
              <a:t>:</a:t>
            </a:r>
            <a:r>
              <a:rPr lang="en-US" baseline="0" dirty="0"/>
              <a:t> </a:t>
            </a:r>
            <a:r>
              <a:rPr lang="en-US" dirty="0"/>
              <a:t>Living</a:t>
            </a:r>
            <a:r>
              <a:rPr lang="en-US" baseline="0" dirty="0"/>
              <a:t> in Cheyenne, I drove myself to Jackson on that Monday (Sept 26</a:t>
            </a:r>
            <a:r>
              <a:rPr lang="en-US" baseline="30000" dirty="0"/>
              <a:t>th</a:t>
            </a:r>
            <a:r>
              <a:rPr lang="en-US" baseline="0" dirty="0"/>
              <a:t>) to begin this fun journey! One of my favorite classes of the weekend was one talking about what kind of leader you are. I always assumed a leader was someone who always took action and was assertive. I was pleasantly surprised to learn that there are still good leaders in people like me! </a:t>
            </a:r>
          </a:p>
          <a:p>
            <a:pPr marL="171450" indent="-171450">
              <a:buFont typeface="Arial" pitchFamily="34" charset="0"/>
              <a:buChar char="•"/>
            </a:pPr>
            <a:r>
              <a:rPr lang="en-US" baseline="0" dirty="0" err="1"/>
              <a:t>Mechelle</a:t>
            </a:r>
            <a:r>
              <a:rPr lang="en-US" baseline="0" dirty="0"/>
              <a:t>:</a:t>
            </a:r>
            <a:endParaRPr lang="en-US" dirty="0"/>
          </a:p>
        </p:txBody>
      </p:sp>
      <p:sp>
        <p:nvSpPr>
          <p:cNvPr id="4" name="Slide Number Placeholder 3"/>
          <p:cNvSpPr>
            <a:spLocks noGrp="1"/>
          </p:cNvSpPr>
          <p:nvPr>
            <p:ph type="sldNum" sz="quarter" idx="10"/>
          </p:nvPr>
        </p:nvSpPr>
        <p:spPr/>
        <p:txBody>
          <a:bodyPr/>
          <a:lstStyle/>
          <a:p>
            <a:fld id="{F6ACABAB-7810-4625-A938-C53F4FE01FDA}" type="slidenum">
              <a:rPr lang="en-US" smtClean="0"/>
              <a:t>3</a:t>
            </a:fld>
            <a:endParaRPr lang="en-US"/>
          </a:p>
        </p:txBody>
      </p:sp>
    </p:spTree>
    <p:extLst>
      <p:ext uri="{BB962C8B-B14F-4D97-AF65-F5344CB8AC3E}">
        <p14:creationId xmlns:p14="http://schemas.microsoft.com/office/powerpoint/2010/main" val="70743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We met on Saturdays</a:t>
            </a:r>
            <a:r>
              <a:rPr lang="en-US" baseline="0" dirty="0"/>
              <a:t> mornings and week nights in order to get all of the lectures completed. There were a couple of times we had to reschedule due to work schedules or family but we eventually completed them all! Thank you to the Leadership Academy instructors for being so flexible! </a:t>
            </a:r>
            <a:endParaRPr lang="en-US" dirty="0"/>
          </a:p>
        </p:txBody>
      </p:sp>
      <p:sp>
        <p:nvSpPr>
          <p:cNvPr id="4" name="Slide Number Placeholder 3"/>
          <p:cNvSpPr>
            <a:spLocks noGrp="1"/>
          </p:cNvSpPr>
          <p:nvPr>
            <p:ph type="sldNum" sz="quarter" idx="10"/>
          </p:nvPr>
        </p:nvSpPr>
        <p:spPr/>
        <p:txBody>
          <a:bodyPr/>
          <a:lstStyle/>
          <a:p>
            <a:fld id="{F6ACABAB-7810-4625-A938-C53F4FE01FDA}" type="slidenum">
              <a:rPr lang="en-US" smtClean="0"/>
              <a:t>4</a:t>
            </a:fld>
            <a:endParaRPr lang="en-US"/>
          </a:p>
        </p:txBody>
      </p:sp>
    </p:spTree>
    <p:extLst>
      <p:ext uri="{BB962C8B-B14F-4D97-AF65-F5344CB8AC3E}">
        <p14:creationId xmlns:p14="http://schemas.microsoft.com/office/powerpoint/2010/main" val="33023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Originally we wanted to work on ways to help market</a:t>
            </a:r>
            <a:r>
              <a:rPr lang="en-US" baseline="0" dirty="0"/>
              <a:t> our profession. We soon realized how big of a task this was and decided to focus on retention and new members. Obviously there are a lot of different ways to help with retention and obtaining new members. Specifically for our states, we wanted to look at the raw numbers of members vs. nonmembers. We were able to obtain Montana’s list of registered MLT/MLS people because of their state licensure requirements. Obviously, we have a huge number of nonmembers. (633) This got us thinking why? Why WOULDN’T you want to be apart of your national society? Do they not know what we do? </a:t>
            </a:r>
            <a:endParaRPr lang="en-US" dirty="0"/>
          </a:p>
        </p:txBody>
      </p:sp>
      <p:sp>
        <p:nvSpPr>
          <p:cNvPr id="4" name="Slide Number Placeholder 3"/>
          <p:cNvSpPr>
            <a:spLocks noGrp="1"/>
          </p:cNvSpPr>
          <p:nvPr>
            <p:ph type="sldNum" sz="quarter" idx="10"/>
          </p:nvPr>
        </p:nvSpPr>
        <p:spPr/>
        <p:txBody>
          <a:bodyPr/>
          <a:lstStyle/>
          <a:p>
            <a:fld id="{F6ACABAB-7810-4625-A938-C53F4FE01FDA}" type="slidenum">
              <a:rPr lang="en-US" smtClean="0"/>
              <a:t>5</a:t>
            </a:fld>
            <a:endParaRPr lang="en-US"/>
          </a:p>
        </p:txBody>
      </p:sp>
    </p:spTree>
    <p:extLst>
      <p:ext uri="{BB962C8B-B14F-4D97-AF65-F5344CB8AC3E}">
        <p14:creationId xmlns:p14="http://schemas.microsoft.com/office/powerpoint/2010/main" val="256929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Char char="•"/>
            </a:pPr>
            <a:r>
              <a:rPr lang="en-US" dirty="0"/>
              <a:t>We decided</a:t>
            </a:r>
            <a:r>
              <a:rPr lang="en-US" baseline="0" dirty="0"/>
              <a:t> the best way to answer those questions is to ask those people directly. We came up with a list of questions to ask nonmembers. Some examples are: </a:t>
            </a:r>
          </a:p>
          <a:p>
            <a:pPr lvl="1"/>
            <a:r>
              <a:rPr lang="en-US" dirty="0"/>
              <a:t>Why are you not a part of ASCLS? </a:t>
            </a:r>
          </a:p>
          <a:p>
            <a:pPr lvl="1"/>
            <a:r>
              <a:rPr lang="en-US" dirty="0"/>
              <a:t>Are you a part of any national societies? </a:t>
            </a:r>
          </a:p>
          <a:p>
            <a:pPr lvl="1"/>
            <a:r>
              <a:rPr lang="en-US" dirty="0"/>
              <a:t>Do you know what ASCLS could do for you?</a:t>
            </a:r>
          </a:p>
          <a:p>
            <a:pPr lvl="1"/>
            <a:r>
              <a:rPr lang="en-US" dirty="0"/>
              <a:t>Etc.</a:t>
            </a:r>
          </a:p>
          <a:p>
            <a:pPr marL="171450" lvl="0" indent="-171450">
              <a:buFont typeface="Arial" pitchFamily="34" charset="0"/>
              <a:buChar char="•"/>
            </a:pPr>
            <a:r>
              <a:rPr lang="en-US" dirty="0"/>
              <a:t>Next, we started</a:t>
            </a:r>
            <a:r>
              <a:rPr lang="en-US" baseline="0" dirty="0"/>
              <a:t> to think about retention and why we have people that no longer renew their memberships. We decided on a similar line of questioning. Some examples are: </a:t>
            </a:r>
          </a:p>
          <a:p>
            <a:pPr marL="457200" lvl="1" indent="0">
              <a:buFont typeface="Arial" pitchFamily="34" charset="0"/>
              <a:buNone/>
            </a:pPr>
            <a:r>
              <a:rPr lang="en-US" dirty="0"/>
              <a:t>What caused you to lapse in membership? </a:t>
            </a:r>
          </a:p>
          <a:p>
            <a:pPr lvl="1"/>
            <a:r>
              <a:rPr lang="en-US" dirty="0"/>
              <a:t>Have you been in contact with your state society?</a:t>
            </a:r>
          </a:p>
          <a:p>
            <a:pPr lvl="1"/>
            <a:r>
              <a:rPr lang="en-US" dirty="0"/>
              <a:t>Did you feel pressured to be an active participant? </a:t>
            </a:r>
          </a:p>
          <a:p>
            <a:pPr marL="171450" lvl="0" indent="-171450">
              <a:buFont typeface="Arial" pitchFamily="34" charset="0"/>
              <a:buChar char="•"/>
            </a:pPr>
            <a:r>
              <a:rPr lang="en-US" dirty="0"/>
              <a:t>We</a:t>
            </a:r>
            <a:r>
              <a:rPr lang="en-US" baseline="0" dirty="0"/>
              <a:t> discussed the easiest ways to get these questions out to members and nonmembers. One suggestion was creating a postcard that could be filled up and simply mailed back. This way, it could be anonymous (if they were worried about being contacted again) and cheap for state societies. There are also many polling sites online that could be emailed to members (since we would have no way of accessing non member emails). </a:t>
            </a:r>
            <a:endParaRPr lang="en-US" dirty="0"/>
          </a:p>
        </p:txBody>
      </p:sp>
      <p:sp>
        <p:nvSpPr>
          <p:cNvPr id="4" name="Slide Number Placeholder 3"/>
          <p:cNvSpPr>
            <a:spLocks noGrp="1"/>
          </p:cNvSpPr>
          <p:nvPr>
            <p:ph type="sldNum" sz="quarter" idx="10"/>
          </p:nvPr>
        </p:nvSpPr>
        <p:spPr/>
        <p:txBody>
          <a:bodyPr/>
          <a:lstStyle/>
          <a:p>
            <a:fld id="{F6ACABAB-7810-4625-A938-C53F4FE01FDA}" type="slidenum">
              <a:rPr lang="en-US" smtClean="0"/>
              <a:t>6</a:t>
            </a:fld>
            <a:endParaRPr lang="en-US"/>
          </a:p>
        </p:txBody>
      </p:sp>
    </p:spTree>
    <p:extLst>
      <p:ext uri="{BB962C8B-B14F-4D97-AF65-F5344CB8AC3E}">
        <p14:creationId xmlns:p14="http://schemas.microsoft.com/office/powerpoint/2010/main" val="895681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We</a:t>
            </a:r>
            <a:r>
              <a:rPr lang="en-US" baseline="0" dirty="0"/>
              <a:t> then wanted to focus on what an everyday ASCLS member could do to help with recruitment. We came up with a document that helped give ways to market ASCLS to coworkers. This is </a:t>
            </a:r>
            <a:r>
              <a:rPr lang="en-US" baseline="0" dirty="0" err="1"/>
              <a:t>someting</a:t>
            </a:r>
            <a:r>
              <a:rPr lang="en-US" baseline="0" dirty="0"/>
              <a:t> that could be handed out by state leadership to fellow members to help with conversation starters at their jobs. The list includes benefits within the workplace as well as outside the workplace. A few of these examples include:  </a:t>
            </a:r>
          </a:p>
          <a:p>
            <a:pPr lvl="1"/>
            <a:r>
              <a:rPr lang="en-US" sz="1200" kern="1200" dirty="0">
                <a:solidFill>
                  <a:schemeClr val="tx1"/>
                </a:solidFill>
                <a:effectLst/>
                <a:latin typeface="+mn-lt"/>
                <a:ea typeface="+mn-ea"/>
                <a:cs typeface="+mn-cs"/>
              </a:rPr>
              <a:t>- Continuing education</a:t>
            </a:r>
            <a:r>
              <a:rPr lang="en-US" sz="1100" kern="1200" dirty="0">
                <a:solidFill>
                  <a:schemeClr val="tx1"/>
                </a:solidFill>
                <a:effectLst/>
                <a:latin typeface="+mn-lt"/>
                <a:ea typeface="+mn-ea"/>
                <a:cs typeface="+mn-cs"/>
              </a:rPr>
              <a:t>:</a:t>
            </a:r>
            <a:r>
              <a:rPr lang="en-US"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Being a part of ASCLS gives you opportunities to attend conventions for State, Regional, and National meetings at a discounted rate.</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More variety of continuing education (and live!) that can be directly applied to the work you are doing (i.e. new information about bacteria in Microbiology, etc.)</a:t>
            </a:r>
          </a:p>
          <a:p>
            <a:pPr lvl="2"/>
            <a:r>
              <a:rPr lang="en-US" sz="1200" kern="1200" dirty="0">
                <a:solidFill>
                  <a:schemeClr val="tx1"/>
                </a:solidFill>
                <a:effectLst/>
                <a:latin typeface="+mn-lt"/>
                <a:ea typeface="+mn-ea"/>
                <a:cs typeface="+mn-cs"/>
              </a:rPr>
              <a:t>Can form a personal relationship</a:t>
            </a:r>
            <a:r>
              <a:rPr lang="en-US" sz="1200" kern="1200" baseline="0" dirty="0">
                <a:solidFill>
                  <a:schemeClr val="tx1"/>
                </a:solidFill>
                <a:effectLst/>
                <a:latin typeface="+mn-lt"/>
                <a:ea typeface="+mn-ea"/>
                <a:cs typeface="+mn-cs"/>
              </a:rPr>
              <a:t> with speaker in order to ask follow up questions at a later date, etc.</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Legislation</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Being a member of ASCLS helps keep you in the know of legislative issues going on that can affect our profession.</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Members go to Capitol Hill yearly to talk to our legislators to make them aware of the significance of issues and try to fight for issues affecting the lab (i.e. safety requirements, pay, work force shortages, CMS regulations, etc.)</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Networking</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Moving/Vacationing</a:t>
            </a:r>
            <a:endParaRPr lang="en-US" sz="11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Help with places to eat/visit </a:t>
            </a:r>
            <a:endParaRPr lang="en-US" sz="11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Places to live in a particular area</a:t>
            </a:r>
            <a:endParaRPr lang="en-US" sz="11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Local places worth seeing</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Friendship</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Groups of like-minded people doing things they all enjoy (i.e. museums, brewery, marathon, etc.)</a:t>
            </a:r>
          </a:p>
          <a:p>
            <a:pPr lvl="2"/>
            <a:endParaRPr lang="en-US" sz="1200" kern="1200" dirty="0">
              <a:solidFill>
                <a:schemeClr val="tx1"/>
              </a:solidFill>
              <a:effectLst/>
              <a:latin typeface="+mn-lt"/>
              <a:ea typeface="+mn-ea"/>
              <a:cs typeface="+mn-cs"/>
            </a:endParaRPr>
          </a:p>
          <a:p>
            <a:pPr marL="171450" lvl="0" indent="-171450">
              <a:buFont typeface="Arial" pitchFamily="34" charset="0"/>
              <a:buChar char="•"/>
            </a:pPr>
            <a:r>
              <a:rPr lang="en-US" sz="1200" kern="1200" dirty="0">
                <a:solidFill>
                  <a:schemeClr val="tx1"/>
                </a:solidFill>
                <a:effectLst/>
                <a:latin typeface="+mn-lt"/>
                <a:ea typeface="+mn-ea"/>
                <a:cs typeface="+mn-cs"/>
              </a:rPr>
              <a:t>We also created</a:t>
            </a:r>
            <a:r>
              <a:rPr lang="en-US" sz="1200" kern="1200" baseline="0" dirty="0">
                <a:solidFill>
                  <a:schemeClr val="tx1"/>
                </a:solidFill>
                <a:effectLst/>
                <a:latin typeface="+mn-lt"/>
                <a:ea typeface="+mn-ea"/>
                <a:cs typeface="+mn-cs"/>
              </a:rPr>
              <a:t> another document with ways to market to laboratory managers. This can be very important since they have such a big influence on the rest of the lab, whether that pertains to time off to attend conferences or reaching out to other labs to compare methods of patient care. Some of these include: </a:t>
            </a:r>
          </a:p>
          <a:p>
            <a:pPr lvl="0"/>
            <a:r>
              <a:rPr lang="en-US" sz="1200" kern="1200" dirty="0">
                <a:solidFill>
                  <a:schemeClr val="tx1"/>
                </a:solidFill>
                <a:effectLst/>
                <a:latin typeface="+mn-lt"/>
                <a:ea typeface="+mn-ea"/>
                <a:cs typeface="+mn-cs"/>
              </a:rPr>
              <a:t>Legislation</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Being a member of ASCLS helps keep you and your employees updated about legislative issues going on that can affect our profession.</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Members go to Capitol Hill yearly to talk to our legislators to make them aware of the significance of issues and try to fight for issues affecting the lab (i.e. safety requirements, pay, work force shortages, CMS regulations, etc.)</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Leadership Academy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Being a part of the Leadership Academy on the national level (or regional level if that region has a Leadership Academy) helps you and employees learn skills you need to become a leader in your laboratory and in the ASCLS society.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skills help you and employees understand what kind of leader you are which allows you to use these skills in your everyday work.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It also helps employees learn skills to use in order to make for an overall better workplace (i.e. emotional intelligence, meeting planning, etc.).</a:t>
            </a:r>
            <a:endParaRPr lang="en-US" sz="1100" kern="1200" dirty="0">
              <a:solidFill>
                <a:schemeClr val="tx1"/>
              </a:solidFill>
              <a:effectLst/>
              <a:latin typeface="+mn-lt"/>
              <a:ea typeface="+mn-ea"/>
              <a:cs typeface="+mn-cs"/>
            </a:endParaRPr>
          </a:p>
          <a:p>
            <a:pPr marL="171450" lvl="0" indent="-171450">
              <a:buFont typeface="Arial"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ACABAB-7810-4625-A938-C53F4FE01FDA}" type="slidenum">
              <a:rPr lang="en-US" smtClean="0"/>
              <a:t>7</a:t>
            </a:fld>
            <a:endParaRPr lang="en-US"/>
          </a:p>
        </p:txBody>
      </p:sp>
    </p:spTree>
    <p:extLst>
      <p:ext uri="{BB962C8B-B14F-4D97-AF65-F5344CB8AC3E}">
        <p14:creationId xmlns:p14="http://schemas.microsoft.com/office/powerpoint/2010/main" val="18199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Lastly,</a:t>
            </a:r>
            <a:r>
              <a:rPr lang="en-US" baseline="0" dirty="0"/>
              <a:t> we wanted to include students and new professionals. We wanted to create some material for universities/colleges that can inform students about the benefits of ASCLS.  Upon further inspection, we discovered there are already documents on the ASCLS website for universities/colleges to use to inform their students. We realize they may not realize this information exists so they may not be seeking out these materials for their students. It is our job to make sure the programs in our states are kept up to date with all the latest material. We created a step by step to make sure the information gets to the right person at the college/university and that the instructor has contact information in case they (or the students) have further questions.</a:t>
            </a:r>
          </a:p>
          <a:p>
            <a:pPr marL="171450" indent="-171450">
              <a:buFont typeface="Arial" pitchFamily="34" charset="0"/>
              <a:buChar char="•"/>
            </a:pPr>
            <a:endParaRPr lang="en-US" baseline="0" dirty="0"/>
          </a:p>
          <a:p>
            <a:pPr lvl="1"/>
            <a:r>
              <a:rPr lang="en-US" dirty="0"/>
              <a:t>Send information to MLS/MLT programs in your state to help provide information to the instructors and students about ASCLS</a:t>
            </a:r>
            <a:endParaRPr lang="en-US" sz="1400" dirty="0"/>
          </a:p>
          <a:p>
            <a:pPr lvl="2"/>
            <a:r>
              <a:rPr lang="en-US" dirty="0"/>
              <a:t>Explain the benefits of ASCLS membership</a:t>
            </a:r>
            <a:endParaRPr lang="en-US" sz="1600" dirty="0"/>
          </a:p>
          <a:p>
            <a:pPr lvl="2"/>
            <a:r>
              <a:rPr lang="en-US" dirty="0"/>
              <a:t>Talk about the state, regional, and national convention meetings</a:t>
            </a:r>
            <a:endParaRPr lang="en-US" sz="1600" dirty="0"/>
          </a:p>
          <a:p>
            <a:pPr lvl="2"/>
            <a:r>
              <a:rPr lang="en-US" dirty="0"/>
              <a:t>Talk about the CE and networking benefits</a:t>
            </a:r>
            <a:endParaRPr lang="en-US" sz="1600" dirty="0"/>
          </a:p>
          <a:p>
            <a:pPr lvl="2"/>
            <a:r>
              <a:rPr lang="en-US" dirty="0"/>
              <a:t>Explain what ASCLS does on a national legislative level</a:t>
            </a:r>
            <a:endParaRPr lang="en-US" sz="1600" dirty="0"/>
          </a:p>
          <a:p>
            <a:pPr lvl="2"/>
            <a:r>
              <a:rPr lang="en-US" dirty="0"/>
              <a:t>Explain how they can get involved as an ASCLS member</a:t>
            </a:r>
            <a:endParaRPr lang="en-US" sz="1600" dirty="0"/>
          </a:p>
          <a:p>
            <a:pPr lvl="2"/>
            <a:r>
              <a:rPr lang="en-US" dirty="0"/>
              <a:t>Provide them with information and links to signing up for membership</a:t>
            </a:r>
            <a:endParaRPr lang="en-US" sz="1600" dirty="0"/>
          </a:p>
          <a:p>
            <a:pPr lvl="2"/>
            <a:r>
              <a:rPr lang="en-US" dirty="0"/>
              <a:t>Send new members a welcome packets (New member packets was a previous Region VIII Leadership Academy project)</a:t>
            </a:r>
            <a:endParaRPr lang="en-US" sz="1600" dirty="0"/>
          </a:p>
          <a:p>
            <a:pPr lvl="1"/>
            <a:r>
              <a:rPr lang="en-US" dirty="0"/>
              <a:t>Provide contact information </a:t>
            </a:r>
          </a:p>
          <a:p>
            <a:pPr lvl="1"/>
            <a:r>
              <a:rPr lang="en-US" dirty="0"/>
              <a:t>Ask if they would be willing to let someone from your state ASCLS society come and give a presentation about ASCLS and the value it is to our profession</a:t>
            </a:r>
          </a:p>
          <a:p>
            <a:pPr lvl="1"/>
            <a:r>
              <a:rPr lang="en-US" sz="1400" dirty="0"/>
              <a:t>Follow up a week or longer after to make sure they do not need any other information. </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F6ACABAB-7810-4625-A938-C53F4FE01FDA}" type="slidenum">
              <a:rPr lang="en-US" smtClean="0"/>
              <a:t>8</a:t>
            </a:fld>
            <a:endParaRPr lang="en-US"/>
          </a:p>
        </p:txBody>
      </p:sp>
    </p:spTree>
    <p:extLst>
      <p:ext uri="{BB962C8B-B14F-4D97-AF65-F5344CB8AC3E}">
        <p14:creationId xmlns:p14="http://schemas.microsoft.com/office/powerpoint/2010/main" val="718055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After</a:t>
            </a:r>
            <a:r>
              <a:rPr lang="en-US" baseline="0" dirty="0"/>
              <a:t> finishing all of these tasks, we realized we wouldn’t be able to complete all of these tasks for our individual states. We wanted to create a tool kit that state societies could use in order to make the process easier. Also, we thought this would be great information to add to the new member packet that the Leadership Academy has made in previous years. The Tool Kit will include </a:t>
            </a:r>
            <a:r>
              <a:rPr lang="en-US" dirty="0"/>
              <a:t>Survey Questions, Ways to Market ASCLS to Coworkers, and College/University step by step. </a:t>
            </a:r>
          </a:p>
        </p:txBody>
      </p:sp>
      <p:sp>
        <p:nvSpPr>
          <p:cNvPr id="4" name="Slide Number Placeholder 3"/>
          <p:cNvSpPr>
            <a:spLocks noGrp="1"/>
          </p:cNvSpPr>
          <p:nvPr>
            <p:ph type="sldNum" sz="quarter" idx="10"/>
          </p:nvPr>
        </p:nvSpPr>
        <p:spPr/>
        <p:txBody>
          <a:bodyPr/>
          <a:lstStyle/>
          <a:p>
            <a:fld id="{F6ACABAB-7810-4625-A938-C53F4FE01FDA}" type="slidenum">
              <a:rPr lang="en-US" smtClean="0"/>
              <a:t>9</a:t>
            </a:fld>
            <a:endParaRPr lang="en-US"/>
          </a:p>
        </p:txBody>
      </p:sp>
    </p:spTree>
    <p:extLst>
      <p:ext uri="{BB962C8B-B14F-4D97-AF65-F5344CB8AC3E}">
        <p14:creationId xmlns:p14="http://schemas.microsoft.com/office/powerpoint/2010/main" val="362074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7145EA1-BD4A-493E-9FA1-AA3AE5520761}"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88404-24B9-41F4-828D-3E1ACCD7E05D}"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45EA1-BD4A-493E-9FA1-AA3AE5520761}"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88404-24B9-41F4-828D-3E1ACCD7E0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45EA1-BD4A-493E-9FA1-AA3AE5520761}"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88404-24B9-41F4-828D-3E1ACCD7E0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45EA1-BD4A-493E-9FA1-AA3AE5520761}"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88404-24B9-41F4-828D-3E1ACCD7E0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B7145EA1-BD4A-493E-9FA1-AA3AE5520761}" type="datetimeFigureOut">
              <a:rPr lang="en-US" smtClean="0"/>
              <a:t>1/27/2023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3688404-24B9-41F4-828D-3E1ACCD7E05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145EA1-BD4A-493E-9FA1-AA3AE5520761}"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88404-24B9-41F4-828D-3E1ACCD7E0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145EA1-BD4A-493E-9FA1-AA3AE5520761}"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88404-24B9-41F4-828D-3E1ACCD7E0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145EA1-BD4A-493E-9FA1-AA3AE5520761}"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88404-24B9-41F4-828D-3E1ACCD7E0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45EA1-BD4A-493E-9FA1-AA3AE5520761}"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88404-24B9-41F4-828D-3E1ACCD7E0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145EA1-BD4A-493E-9FA1-AA3AE5520761}"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88404-24B9-41F4-828D-3E1ACCD7E05D}"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B7145EA1-BD4A-493E-9FA1-AA3AE5520761}"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88404-24B9-41F4-828D-3E1ACCD7E05D}"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7145EA1-BD4A-493E-9FA1-AA3AE5520761}" type="datetimeFigureOut">
              <a:rPr lang="en-US" smtClean="0"/>
              <a:t>1/27/2023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3688404-24B9-41F4-828D-3E1ACCD7E05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2016-2017 Leadership Academy</a:t>
            </a:r>
          </a:p>
        </p:txBody>
      </p:sp>
      <p:sp>
        <p:nvSpPr>
          <p:cNvPr id="3" name="Subtitle 2"/>
          <p:cNvSpPr>
            <a:spLocks noGrp="1"/>
          </p:cNvSpPr>
          <p:nvPr>
            <p:ph type="subTitle" idx="1"/>
          </p:nvPr>
        </p:nvSpPr>
        <p:spPr>
          <a:xfrm>
            <a:off x="228600" y="3733800"/>
            <a:ext cx="2514600" cy="1066800"/>
          </a:xfrm>
        </p:spPr>
        <p:txBody>
          <a:bodyPr>
            <a:normAutofit fontScale="85000" lnSpcReduction="10000"/>
          </a:bodyPr>
          <a:lstStyle/>
          <a:p>
            <a:pPr algn="ctr"/>
            <a:r>
              <a:rPr lang="en-US" b="1" dirty="0"/>
              <a:t>By: </a:t>
            </a:r>
            <a:r>
              <a:rPr lang="en-US" b="1" dirty="0" err="1"/>
              <a:t>Franki</a:t>
            </a:r>
            <a:r>
              <a:rPr lang="en-US" b="1" dirty="0"/>
              <a:t>-Marie </a:t>
            </a:r>
            <a:r>
              <a:rPr lang="en-US" b="1" dirty="0" err="1"/>
              <a:t>Herdt</a:t>
            </a:r>
            <a:r>
              <a:rPr lang="en-US" b="1" dirty="0"/>
              <a:t> </a:t>
            </a:r>
          </a:p>
          <a:p>
            <a:pPr algn="ctr"/>
            <a:r>
              <a:rPr lang="en-US" b="1" dirty="0"/>
              <a:t>&amp;</a:t>
            </a:r>
          </a:p>
          <a:p>
            <a:pPr algn="ctr"/>
            <a:r>
              <a:rPr lang="en-US" b="1" dirty="0" err="1"/>
              <a:t>Mechelle</a:t>
            </a:r>
            <a:r>
              <a:rPr lang="en-US" b="1" dirty="0"/>
              <a:t> Reeve</a:t>
            </a:r>
          </a:p>
        </p:txBody>
      </p:sp>
    </p:spTree>
    <p:extLst>
      <p:ext uri="{BB962C8B-B14F-4D97-AF65-F5344CB8AC3E}">
        <p14:creationId xmlns:p14="http://schemas.microsoft.com/office/powerpoint/2010/main" val="286227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48200"/>
            <a:ext cx="8305800" cy="1143000"/>
          </a:xfrm>
        </p:spPr>
        <p:txBody>
          <a:bodyPr>
            <a:noAutofit/>
          </a:bodyPr>
          <a:lstStyle/>
          <a:p>
            <a:pPr algn="ctr"/>
            <a:r>
              <a:rPr lang="en-US" sz="8800" dirty="0">
                <a:solidFill>
                  <a:schemeClr val="tx1"/>
                </a:solidFill>
              </a:rPr>
              <a:t>Questions?</a:t>
            </a:r>
          </a:p>
        </p:txBody>
      </p:sp>
    </p:spTree>
    <p:extLst>
      <p:ext uri="{BB962C8B-B14F-4D97-AF65-F5344CB8AC3E}">
        <p14:creationId xmlns:p14="http://schemas.microsoft.com/office/powerpoint/2010/main" val="115798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Leadership Journey</a:t>
            </a:r>
          </a:p>
        </p:txBody>
      </p:sp>
      <p:sp>
        <p:nvSpPr>
          <p:cNvPr id="3" name="Content Placeholder 2"/>
          <p:cNvSpPr>
            <a:spLocks noGrp="1"/>
          </p:cNvSpPr>
          <p:nvPr>
            <p:ph idx="1"/>
          </p:nvPr>
        </p:nvSpPr>
        <p:spPr/>
        <p:txBody>
          <a:bodyPr/>
          <a:lstStyle/>
          <a:p>
            <a:r>
              <a:rPr lang="en-US" dirty="0">
                <a:solidFill>
                  <a:schemeClr val="tx1"/>
                </a:solidFill>
              </a:rPr>
              <a:t>The Beginning of Something Great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277"/>
          <a:stretch/>
        </p:blipFill>
        <p:spPr>
          <a:xfrm>
            <a:off x="2362200" y="2133600"/>
            <a:ext cx="4800600" cy="4499264"/>
          </a:xfrm>
          <a:prstGeom prst="rect">
            <a:avLst/>
          </a:prstGeom>
        </p:spPr>
      </p:pic>
    </p:spTree>
    <p:extLst>
      <p:ext uri="{BB962C8B-B14F-4D97-AF65-F5344CB8AC3E}">
        <p14:creationId xmlns:p14="http://schemas.microsoft.com/office/powerpoint/2010/main" val="413944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Leadership Journey</a:t>
            </a:r>
          </a:p>
        </p:txBody>
      </p:sp>
      <p:sp>
        <p:nvSpPr>
          <p:cNvPr id="3" name="Content Placeholder 2"/>
          <p:cNvSpPr>
            <a:spLocks noGrp="1"/>
          </p:cNvSpPr>
          <p:nvPr>
            <p:ph idx="1"/>
          </p:nvPr>
        </p:nvSpPr>
        <p:spPr/>
        <p:txBody>
          <a:bodyPr/>
          <a:lstStyle/>
          <a:p>
            <a:r>
              <a:rPr lang="en-US" dirty="0">
                <a:solidFill>
                  <a:schemeClr val="tx1"/>
                </a:solidFill>
              </a:rPr>
              <a:t>September 27-29</a:t>
            </a:r>
            <a:r>
              <a:rPr lang="en-US" baseline="30000" dirty="0">
                <a:solidFill>
                  <a:schemeClr val="tx1"/>
                </a:solidFill>
              </a:rPr>
              <a:t>th</a:t>
            </a:r>
            <a:r>
              <a:rPr lang="en-US" dirty="0">
                <a:solidFill>
                  <a:schemeClr val="tx1"/>
                </a:solidFill>
              </a:rPr>
              <a:t> – Jackson, WY</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262" t="36128" r="25631" b="17415"/>
          <a:stretch/>
        </p:blipFill>
        <p:spPr>
          <a:xfrm>
            <a:off x="1600200" y="2209799"/>
            <a:ext cx="6019800" cy="4325037"/>
          </a:xfrm>
          <a:prstGeom prst="rect">
            <a:avLst/>
          </a:prstGeom>
        </p:spPr>
      </p:pic>
    </p:spTree>
    <p:extLst>
      <p:ext uri="{BB962C8B-B14F-4D97-AF65-F5344CB8AC3E}">
        <p14:creationId xmlns:p14="http://schemas.microsoft.com/office/powerpoint/2010/main" val="77097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Leadership Journey</a:t>
            </a:r>
          </a:p>
        </p:txBody>
      </p:sp>
      <p:sp>
        <p:nvSpPr>
          <p:cNvPr id="3" name="Content Placeholder 2"/>
          <p:cNvSpPr>
            <a:spLocks noGrp="1"/>
          </p:cNvSpPr>
          <p:nvPr>
            <p:ph idx="1"/>
          </p:nvPr>
        </p:nvSpPr>
        <p:spPr/>
        <p:txBody>
          <a:bodyPr/>
          <a:lstStyle/>
          <a:p>
            <a:r>
              <a:rPr lang="en-US" dirty="0">
                <a:solidFill>
                  <a:schemeClr val="tx1"/>
                </a:solidFill>
              </a:rPr>
              <a:t>Many weekend/night meetings via </a:t>
            </a:r>
            <a:r>
              <a:rPr lang="en-US" dirty="0" err="1">
                <a:solidFill>
                  <a:schemeClr val="tx1"/>
                </a:solidFill>
              </a:rPr>
              <a:t>GoToMeeting</a:t>
            </a:r>
            <a:endParaRPr lang="en-US" dirty="0">
              <a:solidFill>
                <a:schemeClr val="tx1"/>
              </a:soli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676400" y="2438400"/>
            <a:ext cx="5638800" cy="3759200"/>
          </a:xfrm>
          <a:prstGeom prst="rect">
            <a:avLst/>
          </a:prstGeom>
        </p:spPr>
      </p:pic>
    </p:spTree>
    <p:extLst>
      <p:ext uri="{BB962C8B-B14F-4D97-AF65-F5344CB8AC3E}">
        <p14:creationId xmlns:p14="http://schemas.microsoft.com/office/powerpoint/2010/main" val="92820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Leadership Academy 2017 Project</a:t>
            </a:r>
          </a:p>
        </p:txBody>
      </p:sp>
      <p:sp>
        <p:nvSpPr>
          <p:cNvPr id="3" name="Content Placeholder 2"/>
          <p:cNvSpPr>
            <a:spLocks noGrp="1"/>
          </p:cNvSpPr>
          <p:nvPr>
            <p:ph idx="1"/>
          </p:nvPr>
        </p:nvSpPr>
        <p:spPr/>
        <p:txBody>
          <a:bodyPr/>
          <a:lstStyle/>
          <a:p>
            <a:r>
              <a:rPr lang="en-US" dirty="0">
                <a:solidFill>
                  <a:schemeClr val="tx1"/>
                </a:solidFill>
              </a:rPr>
              <a:t>Retention and New Members</a:t>
            </a:r>
          </a:p>
        </p:txBody>
      </p:sp>
      <p:graphicFrame>
        <p:nvGraphicFramePr>
          <p:cNvPr id="4" name="Table 3"/>
          <p:cNvGraphicFramePr>
            <a:graphicFrameLocks noGrp="1"/>
          </p:cNvGraphicFramePr>
          <p:nvPr>
            <p:extLst>
              <p:ext uri="{D42A27DB-BD31-4B8C-83A1-F6EECF244321}">
                <p14:modId xmlns:p14="http://schemas.microsoft.com/office/powerpoint/2010/main" val="1000180603"/>
              </p:ext>
            </p:extLst>
          </p:nvPr>
        </p:nvGraphicFramePr>
        <p:xfrm>
          <a:off x="914400" y="2362200"/>
          <a:ext cx="7554687" cy="1724877"/>
        </p:xfrm>
        <a:graphic>
          <a:graphicData uri="http://schemas.openxmlformats.org/drawingml/2006/table">
            <a:tbl>
              <a:tblPr firstRow="1" bandRow="1">
                <a:tableStyleId>{775DCB02-9BB8-47FD-8907-85C794F793BA}</a:tableStyleId>
              </a:tblPr>
              <a:tblGrid>
                <a:gridCol w="2518229">
                  <a:extLst>
                    <a:ext uri="{9D8B030D-6E8A-4147-A177-3AD203B41FA5}">
                      <a16:colId xmlns:a16="http://schemas.microsoft.com/office/drawing/2014/main" val="20000"/>
                    </a:ext>
                  </a:extLst>
                </a:gridCol>
                <a:gridCol w="2518229">
                  <a:extLst>
                    <a:ext uri="{9D8B030D-6E8A-4147-A177-3AD203B41FA5}">
                      <a16:colId xmlns:a16="http://schemas.microsoft.com/office/drawing/2014/main" val="20001"/>
                    </a:ext>
                  </a:extLst>
                </a:gridCol>
                <a:gridCol w="2518229">
                  <a:extLst>
                    <a:ext uri="{9D8B030D-6E8A-4147-A177-3AD203B41FA5}">
                      <a16:colId xmlns:a16="http://schemas.microsoft.com/office/drawing/2014/main" val="20002"/>
                    </a:ext>
                  </a:extLst>
                </a:gridCol>
              </a:tblGrid>
              <a:tr h="609600">
                <a:tc rowSpan="2">
                  <a:txBody>
                    <a:bodyPr/>
                    <a:lstStyle/>
                    <a:p>
                      <a:pPr algn="ctr"/>
                      <a:r>
                        <a:rPr lang="en-US" dirty="0">
                          <a:solidFill>
                            <a:schemeClr val="bg1"/>
                          </a:solidFill>
                        </a:rPr>
                        <a:t>Montana</a:t>
                      </a:r>
                      <a:r>
                        <a:rPr lang="en-US" baseline="0" dirty="0">
                          <a:solidFill>
                            <a:schemeClr val="bg1"/>
                          </a:solidFill>
                        </a:rPr>
                        <a:t> Licensed Members</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64F"/>
                    </a:solidFill>
                  </a:tcPr>
                </a:tc>
                <a:tc gridSpan="2">
                  <a:txBody>
                    <a:bodyPr/>
                    <a:lstStyle/>
                    <a:p>
                      <a:pPr algn="ctr"/>
                      <a:r>
                        <a:rPr lang="en-US" dirty="0">
                          <a:solidFill>
                            <a:schemeClr val="bg1"/>
                          </a:solidFill>
                        </a:rPr>
                        <a:t>ASCLS Members</a:t>
                      </a:r>
                    </a:p>
                  </a:txBody>
                  <a:tcPr anchor="ctr">
                    <a:lnL w="12700" cap="flat" cmpd="sng" algn="ctr">
                      <a:solidFill>
                        <a:schemeClr val="tx1"/>
                      </a:solidFill>
                      <a:prstDash val="solid"/>
                      <a:round/>
                      <a:headEnd type="none" w="med" len="med"/>
                      <a:tailEnd type="none" w="med" len="med"/>
                    </a:lnL>
                    <a:solidFill>
                      <a:srgbClr val="EDD64F"/>
                    </a:solidFill>
                  </a:tcPr>
                </a:tc>
                <a:tc hMerge="1">
                  <a:txBody>
                    <a:bodyPr/>
                    <a:lstStyle/>
                    <a:p>
                      <a:pPr algn="ctr"/>
                      <a:endParaRPr lang="en-US" dirty="0"/>
                    </a:p>
                  </a:txBody>
                  <a:tcPr anchor="ctr">
                    <a:solidFill>
                      <a:srgbClr val="EDD64F"/>
                    </a:solidFill>
                  </a:tcPr>
                </a:tc>
                <a:extLst>
                  <a:ext uri="{0D108BD9-81ED-4DB2-BD59-A6C34878D82A}">
                    <a16:rowId xmlns:a16="http://schemas.microsoft.com/office/drawing/2014/main" val="10000"/>
                  </a:ext>
                </a:extLst>
              </a:tr>
              <a:tr h="609600">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D64F"/>
                    </a:solidFill>
                  </a:tcPr>
                </a:tc>
                <a:tc>
                  <a:txBody>
                    <a:bodyPr/>
                    <a:lstStyle/>
                    <a:p>
                      <a:pPr algn="ctr"/>
                      <a:r>
                        <a:rPr lang="en-US" dirty="0">
                          <a:solidFill>
                            <a:schemeClr val="bg1"/>
                          </a:solidFill>
                        </a:rPr>
                        <a:t>ASCLS Licensed Members</a:t>
                      </a:r>
                    </a:p>
                  </a:txBody>
                  <a:tcPr anchor="ctr">
                    <a:lnL w="12700" cap="flat" cmpd="sng" algn="ctr">
                      <a:solidFill>
                        <a:schemeClr val="tx1"/>
                      </a:solidFill>
                      <a:prstDash val="solid"/>
                      <a:round/>
                      <a:headEnd type="none" w="med" len="med"/>
                      <a:tailEnd type="none" w="med" len="med"/>
                    </a:lnL>
                    <a:solidFill>
                      <a:srgbClr val="EDD64F"/>
                    </a:solidFill>
                  </a:tcPr>
                </a:tc>
                <a:tc>
                  <a:txBody>
                    <a:bodyPr/>
                    <a:lstStyle/>
                    <a:p>
                      <a:pPr algn="ctr"/>
                      <a:r>
                        <a:rPr lang="en-US" dirty="0">
                          <a:solidFill>
                            <a:schemeClr val="bg1"/>
                          </a:solidFill>
                        </a:rPr>
                        <a:t>ASCLS Non-Licensed</a:t>
                      </a:r>
                      <a:r>
                        <a:rPr lang="en-US" baseline="0" dirty="0">
                          <a:solidFill>
                            <a:schemeClr val="bg1"/>
                          </a:solidFill>
                        </a:rPr>
                        <a:t> Members</a:t>
                      </a:r>
                      <a:endParaRPr lang="en-US" dirty="0">
                        <a:solidFill>
                          <a:schemeClr val="bg1"/>
                        </a:solidFill>
                      </a:endParaRPr>
                    </a:p>
                  </a:txBody>
                  <a:tcPr anchor="ctr">
                    <a:solidFill>
                      <a:srgbClr val="EDD64F"/>
                    </a:solidFill>
                  </a:tcPr>
                </a:tc>
                <a:extLst>
                  <a:ext uri="{0D108BD9-81ED-4DB2-BD59-A6C34878D82A}">
                    <a16:rowId xmlns:a16="http://schemas.microsoft.com/office/drawing/2014/main" val="10001"/>
                  </a:ext>
                </a:extLst>
              </a:tr>
              <a:tr h="475197">
                <a:tc>
                  <a:txBody>
                    <a:bodyPr/>
                    <a:lstStyle/>
                    <a:p>
                      <a:pPr algn="ctr"/>
                      <a:r>
                        <a:rPr lang="en-US" dirty="0"/>
                        <a:t>717</a:t>
                      </a:r>
                    </a:p>
                  </a:txBody>
                  <a:tcPr anchor="ctr">
                    <a:lnT w="12700" cap="flat" cmpd="sng" algn="ctr">
                      <a:solidFill>
                        <a:schemeClr val="tx1"/>
                      </a:solidFill>
                      <a:prstDash val="solid"/>
                      <a:round/>
                      <a:headEnd type="none" w="med" len="med"/>
                      <a:tailEnd type="none" w="med" len="med"/>
                    </a:lnT>
                    <a:solidFill>
                      <a:schemeClr val="bg2">
                        <a:lumMod val="75000"/>
                        <a:lumOff val="25000"/>
                        <a:alpha val="40000"/>
                      </a:schemeClr>
                    </a:solidFill>
                  </a:tcPr>
                </a:tc>
                <a:tc>
                  <a:txBody>
                    <a:bodyPr/>
                    <a:lstStyle/>
                    <a:p>
                      <a:pPr algn="ctr"/>
                      <a:r>
                        <a:rPr lang="en-US" dirty="0"/>
                        <a:t>75</a:t>
                      </a:r>
                    </a:p>
                  </a:txBody>
                  <a:tcPr anchor="ctr">
                    <a:solidFill>
                      <a:schemeClr val="bg2">
                        <a:lumMod val="75000"/>
                        <a:lumOff val="25000"/>
                        <a:alpha val="40000"/>
                      </a:schemeClr>
                    </a:solidFill>
                  </a:tcPr>
                </a:tc>
                <a:tc>
                  <a:txBody>
                    <a:bodyPr/>
                    <a:lstStyle/>
                    <a:p>
                      <a:pPr algn="ctr"/>
                      <a:r>
                        <a:rPr lang="en-US" dirty="0"/>
                        <a:t>39</a:t>
                      </a:r>
                    </a:p>
                  </a:txBody>
                  <a:tcPr anchor="ctr">
                    <a:solidFill>
                      <a:schemeClr val="bg2">
                        <a:lumMod val="75000"/>
                        <a:lumOff val="25000"/>
                        <a:alpha val="40000"/>
                      </a:schemeClr>
                    </a:solidFill>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95996252"/>
              </p:ext>
            </p:extLst>
          </p:nvPr>
        </p:nvGraphicFramePr>
        <p:xfrm>
          <a:off x="2819400" y="4648200"/>
          <a:ext cx="3962400" cy="137668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0">
                <a:tc>
                  <a:txBody>
                    <a:bodyPr/>
                    <a:lstStyle/>
                    <a:p>
                      <a:r>
                        <a:rPr lang="en-US" dirty="0">
                          <a:solidFill>
                            <a:sysClr val="windowText" lastClr="000000"/>
                          </a:solidFill>
                        </a:rPr>
                        <a:t>Total Licensed</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DD64F"/>
                    </a:solidFill>
                  </a:tcPr>
                </a:tc>
                <a:tc>
                  <a:txBody>
                    <a:bodyPr/>
                    <a:lstStyle/>
                    <a:p>
                      <a:r>
                        <a:rPr lang="en-US" dirty="0">
                          <a:solidFill>
                            <a:sysClr val="windowText" lastClr="000000"/>
                          </a:solidFill>
                        </a:rPr>
                        <a:t>717</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EDD64F"/>
                    </a:solidFill>
                  </a:tcPr>
                </a:tc>
                <a:extLst>
                  <a:ext uri="{0D108BD9-81ED-4DB2-BD59-A6C34878D82A}">
                    <a16:rowId xmlns:a16="http://schemas.microsoft.com/office/drawing/2014/main" val="10000"/>
                  </a:ext>
                </a:extLst>
              </a:tr>
              <a:tr h="370840">
                <a:tc>
                  <a:txBody>
                    <a:bodyPr/>
                    <a:lstStyle/>
                    <a:p>
                      <a:r>
                        <a:rPr lang="en-US" dirty="0">
                          <a:solidFill>
                            <a:sysClr val="windowText" lastClr="000000"/>
                          </a:solidFill>
                        </a:rPr>
                        <a:t>ASCLS Members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D64F"/>
                    </a:solidFill>
                  </a:tcPr>
                </a:tc>
                <a:tc>
                  <a:txBody>
                    <a:bodyPr/>
                    <a:lstStyle/>
                    <a:p>
                      <a:r>
                        <a:rPr lang="en-US" dirty="0">
                          <a:solidFill>
                            <a:sysClr val="windowText" lastClr="000000"/>
                          </a:solidFill>
                        </a:rPr>
                        <a:t>84</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D64F"/>
                    </a:solidFill>
                  </a:tcPr>
                </a:tc>
                <a:extLst>
                  <a:ext uri="{0D108BD9-81ED-4DB2-BD59-A6C34878D82A}">
                    <a16:rowId xmlns:a16="http://schemas.microsoft.com/office/drawing/2014/main" val="10001"/>
                  </a:ext>
                </a:extLst>
              </a:tr>
              <a:tr h="370840">
                <a:tc>
                  <a:txBody>
                    <a:bodyPr/>
                    <a:lstStyle/>
                    <a:p>
                      <a:r>
                        <a:rPr lang="en-US" dirty="0">
                          <a:solidFill>
                            <a:sysClr val="windowText" lastClr="000000"/>
                          </a:solidFill>
                        </a:rPr>
                        <a:t>Licensed</a:t>
                      </a:r>
                      <a:r>
                        <a:rPr lang="en-US" baseline="0" dirty="0">
                          <a:solidFill>
                            <a:sysClr val="windowText" lastClr="000000"/>
                          </a:solidFill>
                        </a:rPr>
                        <a:t> Non-members</a:t>
                      </a:r>
                      <a:endParaRPr lang="en-US" dirty="0">
                        <a:solidFill>
                          <a:sysClr val="windowText" lastClr="000000"/>
                        </a:solidFill>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EDD64F"/>
                    </a:solidFill>
                  </a:tcPr>
                </a:tc>
                <a:tc>
                  <a:txBody>
                    <a:bodyPr/>
                    <a:lstStyle/>
                    <a:p>
                      <a:r>
                        <a:rPr lang="en-US" dirty="0">
                          <a:solidFill>
                            <a:srgbClr val="FF0000"/>
                          </a:solidFill>
                        </a:rPr>
                        <a:t>633</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EDD64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8204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Leadership Academy 2017 Project</a:t>
            </a:r>
          </a:p>
        </p:txBody>
      </p:sp>
      <p:sp>
        <p:nvSpPr>
          <p:cNvPr id="3" name="Content Placeholder 2"/>
          <p:cNvSpPr>
            <a:spLocks noGrp="1"/>
          </p:cNvSpPr>
          <p:nvPr>
            <p:ph idx="1"/>
          </p:nvPr>
        </p:nvSpPr>
        <p:spPr/>
        <p:txBody>
          <a:bodyPr>
            <a:normAutofit/>
          </a:bodyPr>
          <a:lstStyle/>
          <a:p>
            <a:r>
              <a:rPr lang="en-US" dirty="0">
                <a:solidFill>
                  <a:schemeClr val="tx1"/>
                </a:solidFill>
              </a:rPr>
              <a:t>Questions for Nonmembers:</a:t>
            </a:r>
          </a:p>
          <a:p>
            <a:pPr lvl="1"/>
            <a:r>
              <a:rPr lang="en-US" dirty="0">
                <a:solidFill>
                  <a:schemeClr val="tx1"/>
                </a:solidFill>
              </a:rPr>
              <a:t>Why are you not a part of ASCLS? </a:t>
            </a:r>
          </a:p>
          <a:p>
            <a:pPr lvl="1"/>
            <a:r>
              <a:rPr lang="en-US" dirty="0">
                <a:solidFill>
                  <a:schemeClr val="tx1"/>
                </a:solidFill>
              </a:rPr>
              <a:t>Are you a part of any national societies? </a:t>
            </a:r>
          </a:p>
          <a:p>
            <a:pPr lvl="1"/>
            <a:r>
              <a:rPr lang="en-US" dirty="0">
                <a:solidFill>
                  <a:schemeClr val="tx1"/>
                </a:solidFill>
              </a:rPr>
              <a:t>Do you know what ASCLS could do for you?</a:t>
            </a:r>
          </a:p>
          <a:p>
            <a:pPr lvl="1"/>
            <a:endParaRPr lang="en-US" dirty="0">
              <a:solidFill>
                <a:schemeClr val="tx1"/>
              </a:solidFill>
            </a:endParaRPr>
          </a:p>
          <a:p>
            <a:r>
              <a:rPr lang="en-US" dirty="0">
                <a:solidFill>
                  <a:schemeClr val="tx1"/>
                </a:solidFill>
              </a:rPr>
              <a:t>Questions for Members:</a:t>
            </a:r>
          </a:p>
          <a:p>
            <a:pPr lvl="1"/>
            <a:r>
              <a:rPr lang="en-US" dirty="0">
                <a:solidFill>
                  <a:schemeClr val="tx1"/>
                </a:solidFill>
              </a:rPr>
              <a:t>What caused you to lapse in membership? </a:t>
            </a:r>
          </a:p>
          <a:p>
            <a:pPr lvl="1"/>
            <a:r>
              <a:rPr lang="en-US" dirty="0">
                <a:solidFill>
                  <a:schemeClr val="tx1"/>
                </a:solidFill>
              </a:rPr>
              <a:t>Have you been in contact with your state society?</a:t>
            </a:r>
          </a:p>
          <a:p>
            <a:pPr lvl="1"/>
            <a:r>
              <a:rPr lang="en-US" dirty="0">
                <a:solidFill>
                  <a:schemeClr val="tx1"/>
                </a:solidFill>
              </a:rPr>
              <a:t>Did you feel pressured to be an active participant? </a:t>
            </a:r>
          </a:p>
        </p:txBody>
      </p:sp>
      <p:pic>
        <p:nvPicPr>
          <p:cNvPr id="1030" name="Picture 6" descr="C:\Users\feffrece\AppData\Local\Microsoft\Windows\Temporary Internet Files\Content.IE5\I0X8DTBV\question-marks[1].jpg"/>
          <p:cNvPicPr>
            <a:picLocks noChangeAspect="1" noChangeArrowheads="1"/>
          </p:cNvPicPr>
          <p:nvPr/>
        </p:nvPicPr>
        <p:blipFill rotWithShape="1">
          <a:blip r:embed="rId3">
            <a:extLst>
              <a:ext uri="{28A0092B-C50C-407E-A947-70E740481C1C}">
                <a14:useLocalDpi xmlns:a14="http://schemas.microsoft.com/office/drawing/2010/main" val="0"/>
              </a:ext>
            </a:extLst>
          </a:blip>
          <a:srcRect l="15315" r="17257" b="2695"/>
          <a:stretch/>
        </p:blipFill>
        <p:spPr bwMode="auto">
          <a:xfrm>
            <a:off x="6518803" y="2133600"/>
            <a:ext cx="2436148" cy="263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23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Leadership Academy 2017 Project</a:t>
            </a:r>
          </a:p>
        </p:txBody>
      </p:sp>
      <p:sp>
        <p:nvSpPr>
          <p:cNvPr id="3" name="Content Placeholder 2"/>
          <p:cNvSpPr>
            <a:spLocks noGrp="1"/>
          </p:cNvSpPr>
          <p:nvPr>
            <p:ph sz="half" idx="1"/>
          </p:nvPr>
        </p:nvSpPr>
        <p:spPr>
          <a:xfrm>
            <a:off x="380999" y="1688592"/>
            <a:ext cx="3962400" cy="4483608"/>
          </a:xfrm>
        </p:spPr>
        <p:txBody>
          <a:bodyPr>
            <a:normAutofit fontScale="92500" lnSpcReduction="10000"/>
          </a:bodyPr>
          <a:lstStyle/>
          <a:p>
            <a:r>
              <a:rPr lang="en-US" dirty="0">
                <a:solidFill>
                  <a:schemeClr val="tx1"/>
                </a:solidFill>
              </a:rPr>
              <a:t>Ways to Market ASCLS to Coworkers</a:t>
            </a:r>
          </a:p>
          <a:p>
            <a:pPr lvl="1"/>
            <a:r>
              <a:rPr lang="en-US" dirty="0">
                <a:solidFill>
                  <a:schemeClr val="tx1"/>
                </a:solidFill>
              </a:rPr>
              <a:t>Within Workplace</a:t>
            </a:r>
          </a:p>
          <a:p>
            <a:pPr lvl="2"/>
            <a:r>
              <a:rPr lang="en-US" dirty="0">
                <a:solidFill>
                  <a:schemeClr val="tx1"/>
                </a:solidFill>
              </a:rPr>
              <a:t>Continuing Education </a:t>
            </a:r>
          </a:p>
          <a:p>
            <a:pPr lvl="2"/>
            <a:r>
              <a:rPr lang="en-US" dirty="0">
                <a:solidFill>
                  <a:schemeClr val="tx1"/>
                </a:solidFill>
              </a:rPr>
              <a:t>Legislation</a:t>
            </a:r>
          </a:p>
          <a:p>
            <a:pPr lvl="1"/>
            <a:r>
              <a:rPr lang="en-US" dirty="0">
                <a:solidFill>
                  <a:schemeClr val="tx1"/>
                </a:solidFill>
              </a:rPr>
              <a:t>Outside the Workplace</a:t>
            </a:r>
          </a:p>
          <a:p>
            <a:pPr lvl="2"/>
            <a:r>
              <a:rPr lang="en-US" dirty="0">
                <a:solidFill>
                  <a:schemeClr val="tx1"/>
                </a:solidFill>
              </a:rPr>
              <a:t>Networking</a:t>
            </a:r>
          </a:p>
          <a:p>
            <a:pPr lvl="2"/>
            <a:r>
              <a:rPr lang="en-US" dirty="0">
                <a:solidFill>
                  <a:schemeClr val="tx1"/>
                </a:solidFill>
              </a:rPr>
              <a:t>Friendship</a:t>
            </a:r>
          </a:p>
          <a:p>
            <a:r>
              <a:rPr lang="en-US" dirty="0">
                <a:solidFill>
                  <a:schemeClr val="tx1"/>
                </a:solidFill>
              </a:rPr>
              <a:t>Ways to Market ASCLS to Laboratory Managers</a:t>
            </a:r>
          </a:p>
          <a:p>
            <a:pPr lvl="1"/>
            <a:r>
              <a:rPr lang="en-US" dirty="0"/>
              <a:t>Legislation</a:t>
            </a:r>
          </a:p>
          <a:p>
            <a:pPr lvl="1"/>
            <a:r>
              <a:rPr lang="en-US" dirty="0">
                <a:solidFill>
                  <a:schemeClr val="tx1"/>
                </a:solidFill>
              </a:rPr>
              <a:t>Leadership Academy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7491"/>
          <a:stretch/>
        </p:blipFill>
        <p:spPr>
          <a:xfrm flipH="1" flipV="1">
            <a:off x="4343399" y="2438400"/>
            <a:ext cx="4432986" cy="2743200"/>
          </a:xfrm>
          <a:prstGeom prst="rect">
            <a:avLst/>
          </a:prstGeom>
        </p:spPr>
      </p:pic>
    </p:spTree>
    <p:extLst>
      <p:ext uri="{BB962C8B-B14F-4D97-AF65-F5344CB8AC3E}">
        <p14:creationId xmlns:p14="http://schemas.microsoft.com/office/powerpoint/2010/main" val="277937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Leadership Academy 2017 Project</a:t>
            </a:r>
          </a:p>
        </p:txBody>
      </p:sp>
      <p:sp>
        <p:nvSpPr>
          <p:cNvPr id="3" name="Content Placeholder 2"/>
          <p:cNvSpPr>
            <a:spLocks noGrp="1"/>
          </p:cNvSpPr>
          <p:nvPr>
            <p:ph idx="1"/>
          </p:nvPr>
        </p:nvSpPr>
        <p:spPr/>
        <p:txBody>
          <a:bodyPr>
            <a:normAutofit/>
          </a:bodyPr>
          <a:lstStyle/>
          <a:p>
            <a:r>
              <a:rPr lang="en-US" dirty="0">
                <a:solidFill>
                  <a:schemeClr val="tx1"/>
                </a:solidFill>
              </a:rPr>
              <a:t>College/Universities</a:t>
            </a:r>
          </a:p>
          <a:p>
            <a:pPr marL="822960" lvl="1" indent="-457200">
              <a:buFont typeface="+mj-lt"/>
              <a:buAutoNum type="arabicPeriod"/>
            </a:pPr>
            <a:r>
              <a:rPr lang="en-US" dirty="0">
                <a:solidFill>
                  <a:schemeClr val="tx1"/>
                </a:solidFill>
              </a:rPr>
              <a:t>Send information to MLS/MLT programs</a:t>
            </a:r>
            <a:endParaRPr lang="en-US" sz="1400" dirty="0">
              <a:solidFill>
                <a:schemeClr val="tx1"/>
              </a:solidFill>
            </a:endParaRPr>
          </a:p>
          <a:p>
            <a:pPr marL="822960" lvl="1" indent="-457200">
              <a:buFont typeface="+mj-lt"/>
              <a:buAutoNum type="arabicPeriod"/>
            </a:pPr>
            <a:r>
              <a:rPr lang="en-US" dirty="0">
                <a:solidFill>
                  <a:schemeClr val="tx1"/>
                </a:solidFill>
              </a:rPr>
              <a:t>Provide contact information </a:t>
            </a:r>
          </a:p>
          <a:p>
            <a:pPr marL="822960" lvl="1" indent="-457200">
              <a:buFont typeface="+mj-lt"/>
              <a:buAutoNum type="arabicPeriod"/>
            </a:pPr>
            <a:r>
              <a:rPr lang="en-US" dirty="0">
                <a:solidFill>
                  <a:schemeClr val="tx1"/>
                </a:solidFill>
              </a:rPr>
              <a:t>Ask if they would be willing to let someone from your state ASCLS society come and give a presentation </a:t>
            </a:r>
          </a:p>
          <a:p>
            <a:pPr marL="822960" lvl="1" indent="-457200">
              <a:buFont typeface="+mj-lt"/>
              <a:buAutoNum type="arabicPeriod"/>
            </a:pPr>
            <a:r>
              <a:rPr lang="en-US" dirty="0">
                <a:solidFill>
                  <a:schemeClr val="tx1"/>
                </a:solidFill>
              </a:rPr>
              <a:t>Follow up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5649686"/>
            <a:ext cx="7086600" cy="1000125"/>
          </a:xfrm>
          <a:prstGeom prst="rect">
            <a:avLst/>
          </a:prstGeom>
        </p:spPr>
      </p:pic>
    </p:spTree>
    <p:extLst>
      <p:ext uri="{BB962C8B-B14F-4D97-AF65-F5344CB8AC3E}">
        <p14:creationId xmlns:p14="http://schemas.microsoft.com/office/powerpoint/2010/main" val="273580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Leadership Academy 2017 Project</a:t>
            </a:r>
          </a:p>
        </p:txBody>
      </p:sp>
      <p:sp>
        <p:nvSpPr>
          <p:cNvPr id="3" name="Content Placeholder 2"/>
          <p:cNvSpPr>
            <a:spLocks noGrp="1"/>
          </p:cNvSpPr>
          <p:nvPr>
            <p:ph idx="1"/>
          </p:nvPr>
        </p:nvSpPr>
        <p:spPr/>
        <p:txBody>
          <a:bodyPr/>
          <a:lstStyle/>
          <a:p>
            <a:r>
              <a:rPr lang="en-US" dirty="0">
                <a:solidFill>
                  <a:schemeClr val="tx1"/>
                </a:solidFill>
              </a:rPr>
              <a:t>Tool Kit</a:t>
            </a:r>
          </a:p>
          <a:p>
            <a:pPr lvl="1"/>
            <a:r>
              <a:rPr lang="en-US" dirty="0">
                <a:solidFill>
                  <a:schemeClr val="tx1"/>
                </a:solidFill>
              </a:rPr>
              <a:t>Survey Questions</a:t>
            </a:r>
          </a:p>
          <a:p>
            <a:pPr lvl="1"/>
            <a:r>
              <a:rPr lang="en-US" dirty="0">
                <a:solidFill>
                  <a:schemeClr val="tx1"/>
                </a:solidFill>
              </a:rPr>
              <a:t>Ways to Market ASCLS to Coworkers</a:t>
            </a:r>
          </a:p>
          <a:p>
            <a:pPr lvl="1"/>
            <a:r>
              <a:rPr lang="en-US" dirty="0"/>
              <a:t>Ways to Market ASCLS to Laboratory Managers</a:t>
            </a:r>
            <a:endParaRPr lang="en-US" dirty="0">
              <a:solidFill>
                <a:schemeClr val="tx1"/>
              </a:solidFill>
            </a:endParaRPr>
          </a:p>
          <a:p>
            <a:pPr lvl="1"/>
            <a:r>
              <a:rPr lang="en-US" dirty="0">
                <a:solidFill>
                  <a:schemeClr val="tx1"/>
                </a:solidFill>
              </a:rPr>
              <a:t>College/University step by step</a:t>
            </a:r>
          </a:p>
        </p:txBody>
      </p:sp>
      <p:pic>
        <p:nvPicPr>
          <p:cNvPr id="2050" name="Picture 2" descr="C:\Users\fherdt\AppData\Local\Microsoft\Windows\Temporary Internet Files\Content.IE5\422MYUIW\Fotolia_42650902_XS[1].jpg"/>
          <p:cNvPicPr>
            <a:picLocks noChangeAspect="1" noChangeArrowheads="1"/>
          </p:cNvPicPr>
          <p:nvPr/>
        </p:nvPicPr>
        <p:blipFill rotWithShape="1">
          <a:blip r:embed="rId3">
            <a:extLst>
              <a:ext uri="{28A0092B-C50C-407E-A947-70E740481C1C}">
                <a14:useLocalDpi xmlns:a14="http://schemas.microsoft.com/office/drawing/2010/main" val="0"/>
              </a:ext>
            </a:extLst>
          </a:blip>
          <a:srcRect l="3674" t="10116" r="2188" b="18539"/>
          <a:stretch/>
        </p:blipFill>
        <p:spPr bwMode="auto">
          <a:xfrm>
            <a:off x="5410200" y="4038600"/>
            <a:ext cx="3231698" cy="244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38032"/>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392</TotalTime>
  <Words>1710</Words>
  <Application>Microsoft Office PowerPoint</Application>
  <PresentationFormat>On-screen Show (4:3)</PresentationFormat>
  <Paragraphs>120</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 Cen MT</vt:lpstr>
      <vt:lpstr>Thatch</vt:lpstr>
      <vt:lpstr>2016-2017 Leadership Academy</vt:lpstr>
      <vt:lpstr>Our Leadership Journey</vt:lpstr>
      <vt:lpstr>Our Leadership Journey</vt:lpstr>
      <vt:lpstr>Our Leadership Journey</vt:lpstr>
      <vt:lpstr>Leadership Academy 2017 Project</vt:lpstr>
      <vt:lpstr>Leadership Academy 2017 Project</vt:lpstr>
      <vt:lpstr>Leadership Academy 2017 Project</vt:lpstr>
      <vt:lpstr>Leadership Academy 2017 Project</vt:lpstr>
      <vt:lpstr>Leadership Academy 2017 Project</vt:lpstr>
      <vt:lpstr>Questions?</vt:lpstr>
    </vt:vector>
  </TitlesOfParts>
  <Company>Cheyenne Regional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2016-2017 Leadership Academy</dc:title>
  <dc:creator>Franki-Marie Herdt</dc:creator>
  <cp:lastModifiedBy>Holly Weinberg</cp:lastModifiedBy>
  <cp:revision>30</cp:revision>
  <dcterms:created xsi:type="dcterms:W3CDTF">2017-06-19T14:45:16Z</dcterms:created>
  <dcterms:modified xsi:type="dcterms:W3CDTF">2023-01-27T17:58:45Z</dcterms:modified>
</cp:coreProperties>
</file>